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embeddings/oleObject1.bin" ContentType="application/vnd.openxmlformats-officedocument.oleObject"/>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embeddings/oleObject2.bin" ContentType="application/vnd.openxmlformats-officedocument.oleObject"/>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embeddings/oleObject3.bin" ContentType="application/vnd.openxmlformats-officedocument.oleObject"/>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embeddings/oleObject4.bin" ContentType="application/vnd.openxmlformats-officedocument.oleObject"/>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embeddings/oleObject5.bin" ContentType="application/vnd.openxmlformats-officedocument.oleObject"/>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embeddings/oleObject6.bin" ContentType="application/vnd.openxmlformats-officedocument.oleObject"/>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embeddings/oleObject7.bin" ContentType="application/vnd.openxmlformats-officedocument.oleObject"/>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embeddings/oleObject8.bin" ContentType="application/vnd.openxmlformats-officedocument.oleObject"/>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embeddings/oleObject9.bin" ContentType="application/vnd.openxmlformats-officedocument.oleObject"/>
  <Override PartName="/ppt/theme/theme11.xml" ContentType="application/vnd.openxmlformats-officedocument.theme+xml"/>
  <Override PartName="/ppt/tags/tag11.xml" ContentType="application/vnd.openxmlformats-officedocument.presentationml.tags+xml"/>
  <Override PartName="/ppt/embeddings/oleObject10.bin" ContentType="application/vnd.openxmlformats-officedocument.oleObject"/>
  <Override PartName="/ppt/tags/tag12.xml" ContentType="application/vnd.openxmlformats-officedocument.presentationml.tags+xml"/>
  <Override PartName="/ppt/embeddings/oleObject1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7" r:id="rId10"/>
  </p:sldMasterIdLst>
  <p:notesMasterIdLst>
    <p:notesMasterId r:id="rId27"/>
  </p:notesMasterIdLst>
  <p:sldIdLst>
    <p:sldId id="327" r:id="rId11"/>
    <p:sldId id="328" r:id="rId12"/>
    <p:sldId id="292" r:id="rId13"/>
    <p:sldId id="330" r:id="rId14"/>
    <p:sldId id="315" r:id="rId15"/>
    <p:sldId id="309" r:id="rId16"/>
    <p:sldId id="331" r:id="rId17"/>
    <p:sldId id="337" r:id="rId18"/>
    <p:sldId id="334" r:id="rId19"/>
    <p:sldId id="340" r:id="rId20"/>
    <p:sldId id="342" r:id="rId21"/>
    <p:sldId id="338" r:id="rId22"/>
    <p:sldId id="343" r:id="rId23"/>
    <p:sldId id="333" r:id="rId24"/>
    <p:sldId id="296" r:id="rId25"/>
    <p:sldId id="341" r:id="rId26"/>
  </p:sldIdLst>
  <p:sldSz cx="9144000" cy="6858000" type="screen4x3"/>
  <p:notesSz cx="7315200" cy="96012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504"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8/10/16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32395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xmlns:p14="http://schemas.microsoft.com/office/powerpoint/2010/mai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21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13621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24206334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7898972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5646122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086529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3023888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89363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069724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2.xml"/><Relationship Id="rId13" Type="http://schemas.openxmlformats.org/officeDocument/2006/relationships/oleObject" Target="../embeddings/oleObject1.bin"/><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1" Type="http://schemas.openxmlformats.org/officeDocument/2006/relationships/vmlDrawing" Target="../drawings/vmlDrawing9.vml"/><Relationship Id="rId12" Type="http://schemas.openxmlformats.org/officeDocument/2006/relationships/tags" Target="../tags/tag10.xml"/><Relationship Id="rId13" Type="http://schemas.openxmlformats.org/officeDocument/2006/relationships/oleObject" Target="../embeddings/oleObject9.bin"/><Relationship Id="rId14" Type="http://schemas.openxmlformats.org/officeDocument/2006/relationships/image" Target="../media/image1.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theme" Target="../theme/theme2.xml"/><Relationship Id="rId10"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vmlDrawing" Target="../drawings/vmlDrawing2.vml"/><Relationship Id="rId12" Type="http://schemas.openxmlformats.org/officeDocument/2006/relationships/tags" Target="../tags/tag3.xml"/><Relationship Id="rId13" Type="http://schemas.openxmlformats.org/officeDocument/2006/relationships/oleObject" Target="../embeddings/oleObject2.bin"/><Relationship Id="rId14"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e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4.xml"/></Relationships>
</file>

<file path=ppt/slideMasters/_rels/slideMaster5.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oleObject" Target="../embeddings/oleObject4.bin"/><Relationship Id="rId13" Type="http://schemas.openxmlformats.org/officeDocument/2006/relationships/image" Target="../media/image1.emf"/><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5.xml"/><Relationship Id="rId10"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6.xml"/><Relationship Id="rId7" Type="http://schemas.openxmlformats.org/officeDocument/2006/relationships/vmlDrawing" Target="../drawings/vmlDrawing5.vml"/><Relationship Id="rId8" Type="http://schemas.openxmlformats.org/officeDocument/2006/relationships/tags" Target="../tags/tag6.xml"/><Relationship Id="rId9" Type="http://schemas.openxmlformats.org/officeDocument/2006/relationships/oleObject" Target="../embeddings/oleObject5.bin"/><Relationship Id="rId10" Type="http://schemas.openxmlformats.org/officeDocument/2006/relationships/image" Target="../media/image18.emf"/><Relationship Id="rId1" Type="http://schemas.openxmlformats.org/officeDocument/2006/relationships/slideLayout" Target="../slideLayouts/slideLayout42.xml"/><Relationship Id="rId2"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11" Type="http://schemas.openxmlformats.org/officeDocument/2006/relationships/tags" Target="../tags/tag7.xml"/><Relationship Id="rId12" Type="http://schemas.openxmlformats.org/officeDocument/2006/relationships/oleObject" Target="../embeddings/oleObject6.bin"/><Relationship Id="rId13" Type="http://schemas.openxmlformats.org/officeDocument/2006/relationships/image" Target="../media/image1.e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11" Type="http://schemas.openxmlformats.org/officeDocument/2006/relationships/tags" Target="../tags/tag8.xml"/><Relationship Id="rId12" Type="http://schemas.openxmlformats.org/officeDocument/2006/relationships/oleObject" Target="../embeddings/oleObject7.bin"/><Relationship Id="rId13" Type="http://schemas.openxmlformats.org/officeDocument/2006/relationships/image" Target="../media/image1.emf"/><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theme" Target="../theme/theme8.xml"/><Relationship Id="rId10" Type="http://schemas.openxmlformats.org/officeDocument/2006/relationships/vmlDrawing" Target="../drawings/vmlDrawing7.vml"/></Relationships>
</file>

<file path=ppt/slideMasters/_rels/slideMaster9.xml.rels><?xml version="1.0" encoding="UTF-8" standalone="yes"?>
<Relationships xmlns="http://schemas.openxmlformats.org/package/2006/relationships"><Relationship Id="rId11" Type="http://schemas.openxmlformats.org/officeDocument/2006/relationships/tags" Target="../tags/tag9.xml"/><Relationship Id="rId12" Type="http://schemas.openxmlformats.org/officeDocument/2006/relationships/oleObject" Target="../embeddings/oleObject8.bin"/><Relationship Id="rId13" Type="http://schemas.openxmlformats.org/officeDocument/2006/relationships/image" Target="../media/image1.emf"/><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theme" Target="../theme/theme9.xml"/><Relationship Id="rId10" Type="http://schemas.openxmlformats.org/officeDocument/2006/relationships/vmlDrawing" Target="../drawings/vmlDrawing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9"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2363272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7"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33709140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2"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3"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2"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40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51"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97"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1"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1.bin"/><Relationship Id="rId5" Type="http://schemas.openxmlformats.org/officeDocument/2006/relationships/image" Target="../media/image18.emf"/><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vmlDrawing" Target="../drawings/vmlDrawing11.vml"/><Relationship Id="rId2"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0.bin"/><Relationship Id="rId5" Type="http://schemas.openxmlformats.org/officeDocument/2006/relationships/image" Target="../media/image18.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2901" y="201028"/>
            <a:ext cx="8476299" cy="2237372"/>
          </a:xfrm>
        </p:spPr>
        <p:txBody>
          <a:bodyPr/>
          <a:lstStyle/>
          <a:p>
            <a:pPr marL="0" indent="0">
              <a:buNone/>
            </a:pPr>
            <a:r>
              <a:rPr lang="en-US" sz="1400" dirty="0"/>
              <a:t>Final Presentations (Week 14)</a:t>
            </a:r>
          </a:p>
          <a:p>
            <a:r>
              <a:rPr lang="en-US" sz="1400" b="0" dirty="0"/>
              <a:t>You will give a demonstration of your visualization in action for your classmates during the discussion section. Like the mid-term presentations, you will have 15 minutes. </a:t>
            </a:r>
            <a:endParaRPr lang="en-US" sz="1400" b="0" dirty="0" smtClean="0"/>
          </a:p>
          <a:p>
            <a:pPr lvl="1"/>
            <a:r>
              <a:rPr lang="en-US" sz="1400" b="0" dirty="0" smtClean="0"/>
              <a:t>This </a:t>
            </a:r>
            <a:r>
              <a:rPr lang="en-US" sz="1400" b="0" dirty="0"/>
              <a:t>demonstration is your chance to show your fellow students how far your design has come since the mid-term milestone. Tell us what you changed and why. </a:t>
            </a:r>
            <a:endParaRPr lang="en-US" sz="1400" b="0" dirty="0" smtClean="0"/>
          </a:p>
          <a:p>
            <a:pPr lvl="1"/>
            <a:r>
              <a:rPr lang="en-US" sz="1400" b="0" dirty="0" smtClean="0"/>
              <a:t>You </a:t>
            </a:r>
            <a:r>
              <a:rPr lang="en-US" sz="1400" b="0" dirty="0"/>
              <a:t>must include details and conclusions from at least one round of usability testing (with at least three different subjects).Tell how your design changed (or will change) in response to your findings. </a:t>
            </a:r>
            <a:endParaRPr lang="en-US" sz="1400" b="0" dirty="0" smtClean="0"/>
          </a:p>
          <a:p>
            <a:pPr lvl="1"/>
            <a:r>
              <a:rPr lang="en-US" sz="1400" b="0" dirty="0" smtClean="0"/>
              <a:t>Also </a:t>
            </a:r>
            <a:r>
              <a:rPr lang="en-US" sz="1400" b="0" dirty="0"/>
              <a:t>address your choice of tools for building the final interactive </a:t>
            </a:r>
            <a:r>
              <a:rPr lang="en-US" sz="1400" b="0" dirty="0" smtClean="0"/>
              <a:t>visualization</a:t>
            </a:r>
          </a:p>
          <a:p>
            <a:pPr lvl="1"/>
            <a:r>
              <a:rPr lang="en-US" sz="1400" b="0" dirty="0" smtClean="0"/>
              <a:t>All </a:t>
            </a:r>
            <a:r>
              <a:rPr lang="en-US" sz="1400" b="0" dirty="0"/>
              <a:t>team members must participate in the presentation.</a:t>
            </a:r>
            <a:endParaRPr lang="en-US" sz="1400" dirty="0"/>
          </a:p>
          <a:p>
            <a:pPr marL="0" indent="0">
              <a:buNone/>
            </a:pPr>
            <a:endParaRPr lang="en-US" sz="1400" b="0" dirty="0" smtClean="0"/>
          </a:p>
          <a:p>
            <a:pPr marL="0" indent="0">
              <a:buNone/>
            </a:pPr>
            <a:r>
              <a:rPr lang="en-US" sz="1400" dirty="0" smtClean="0"/>
              <a:t>Grading Rubric for Final Project (not just presentation)</a:t>
            </a:r>
          </a:p>
          <a:p>
            <a:pPr marL="0" indent="0">
              <a:buNone/>
            </a:pPr>
            <a:r>
              <a:rPr lang="en-US" sz="1400" b="0" dirty="0" smtClean="0"/>
              <a:t>Your </a:t>
            </a:r>
            <a:r>
              <a:rPr lang="en-US" sz="1400" b="0" dirty="0"/>
              <a:t>instructor will consider the final presentations, the web site, and any additional information you provide in the final paper in determining a single grade for the final project.</a:t>
            </a:r>
            <a:endParaRPr lang="en-US" sz="1400" dirty="0"/>
          </a:p>
          <a:p>
            <a:r>
              <a:rPr lang="en-US" sz="1400" b="0" dirty="0"/>
              <a:t>12 points - Is the final product of appropriate form?</a:t>
            </a:r>
            <a:endParaRPr lang="en-US" sz="1400" dirty="0"/>
          </a:p>
          <a:p>
            <a:r>
              <a:rPr lang="en-US" sz="1400" b="0" dirty="0"/>
              <a:t>12 points - Does it successfully solve a problem or inform the user?</a:t>
            </a:r>
            <a:endParaRPr lang="en-US" sz="1400" dirty="0"/>
          </a:p>
          <a:p>
            <a:r>
              <a:rPr lang="en-US" sz="1400" dirty="0"/>
              <a:t>12 points - Is the explanatory text clear?</a:t>
            </a:r>
          </a:p>
          <a:p>
            <a:r>
              <a:rPr lang="en-US" sz="1400" dirty="0"/>
              <a:t>12 points - Did you show substantial iteration?</a:t>
            </a:r>
          </a:p>
          <a:p>
            <a:r>
              <a:rPr lang="en-US" sz="1400" b="0" dirty="0"/>
              <a:t>10 points - Can the visualization be understood without too much effort?</a:t>
            </a:r>
            <a:endParaRPr lang="en-US" sz="1400" dirty="0"/>
          </a:p>
          <a:p>
            <a:r>
              <a:rPr lang="en-US" sz="1400" b="0" dirty="0"/>
              <a:t>10 points - Is it aesthetically pleasing?</a:t>
            </a:r>
            <a:endParaRPr lang="en-US" sz="1400" dirty="0"/>
          </a:p>
          <a:p>
            <a:r>
              <a:rPr lang="en-US" sz="1400" b="0" dirty="0"/>
              <a:t>10 points - Did you include results of usability testing?</a:t>
            </a:r>
            <a:endParaRPr lang="en-US" sz="1400" dirty="0"/>
          </a:p>
          <a:p>
            <a:r>
              <a:rPr lang="en-US" sz="1400" b="0" dirty="0"/>
              <a:t>8 points - Did you present data in a novel way?</a:t>
            </a:r>
            <a:endParaRPr lang="en-US" sz="1400" dirty="0"/>
          </a:p>
          <a:p>
            <a:r>
              <a:rPr lang="en-US" sz="1400" b="0" dirty="0"/>
              <a:t>8 points - Did you explain your choice of tools?</a:t>
            </a:r>
            <a:endParaRPr lang="en-US" sz="1400" dirty="0"/>
          </a:p>
          <a:p>
            <a:r>
              <a:rPr lang="en-US" sz="1400" b="0" dirty="0"/>
              <a:t>6 points - Did everyone in your group participate?</a:t>
            </a:r>
            <a:endParaRPr lang="en-US" sz="1400" dirty="0"/>
          </a:p>
          <a:p>
            <a:endParaRPr lang="en-US" sz="1400" dirty="0"/>
          </a:p>
        </p:txBody>
      </p:sp>
    </p:spTree>
    <p:extLst>
      <p:ext uri="{BB962C8B-B14F-4D97-AF65-F5344CB8AC3E}">
        <p14:creationId xmlns:p14="http://schemas.microsoft.com/office/powerpoint/2010/main" val="17659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a:t>
            </a:r>
            <a:br>
              <a:rPr lang="en-US" b="1" dirty="0" smtClean="0"/>
            </a:br>
            <a:r>
              <a:rPr lang="en-US" sz="2000" dirty="0" smtClean="0"/>
              <a:t>Jobs Explorer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76767541"/>
              </p:ext>
            </p:extLst>
          </p:nvPr>
        </p:nvGraphicFramePr>
        <p:xfrm>
          <a:off x="304800" y="1219200"/>
          <a:ext cx="8610603" cy="5543165"/>
        </p:xfrm>
        <a:graphic>
          <a:graphicData uri="http://schemas.openxmlformats.org/drawingml/2006/table">
            <a:tbl>
              <a:tblPr firstRow="1" bandRow="1">
                <a:tableStyleId>{5C22544A-7EE6-4342-B048-85BDC9FD1C3A}</a:tableStyleId>
              </a:tblPr>
              <a:tblGrid>
                <a:gridCol w="1447803">
                  <a:extLst>
                    <a:ext uri="{9D8B030D-6E8A-4147-A177-3AD203B41FA5}">
                      <a16:colId xmlns:a16="http://schemas.microsoft.com/office/drawing/2014/main" xmlns="" val="20000"/>
                    </a:ext>
                  </a:extLst>
                </a:gridCol>
                <a:gridCol w="76200"/>
                <a:gridCol w="2743197">
                  <a:extLst>
                    <a:ext uri="{9D8B030D-6E8A-4147-A177-3AD203B41FA5}">
                      <a16:colId xmlns:a16="http://schemas.microsoft.com/office/drawing/2014/main" xmlns=""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879672">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are confused by the discrepancy between the full date in the tooltip and the x-axis label that is a month ahead. Leads to "off-by-one" error when trying to select a data point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Update the tooltip date format so that it only shows month, not full date</a:t>
                      </a:r>
                    </a:p>
                    <a:p>
                      <a:pPr marL="114300" indent="-114300">
                        <a:buFont typeface="Arial" panose="020B0604020202020204" pitchFamily="34" charset="0"/>
                        <a:buChar char="•"/>
                      </a:pPr>
                      <a:r>
                        <a:rPr lang="en-US" sz="1100" dirty="0" smtClean="0"/>
                        <a:t>Change the date format so that change in jobs is aligned to the beginning of the month</a:t>
                      </a: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 was confused by filtering functionality. Functioning of the check boxes vs. what was displayed on graph did not correspond to expectation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 the alignment of the compare buttons and filters check boxes</a:t>
                      </a:r>
                    </a:p>
                    <a:p>
                      <a:pPr marL="114300" indent="-114300">
                        <a:buFont typeface="Arial" panose="020B0604020202020204" pitchFamily="34" charset="0"/>
                        <a:buChar char="•"/>
                      </a:pPr>
                      <a:r>
                        <a:rPr lang="en-US" sz="1100" dirty="0" smtClean="0"/>
                        <a:t>Remove / Grey out the filter check boxes when its 'Compare Trends by :' button is checked (i.e., grey out Goods and Services check boxes when Sector is clicked)</a:t>
                      </a:r>
                    </a:p>
                    <a:p>
                      <a:pPr marL="114300" indent="-114300">
                        <a:buFont typeface="Arial" panose="020B0604020202020204" pitchFamily="34" charset="0"/>
                        <a:buChar char="•"/>
                      </a:pPr>
                      <a:r>
                        <a:rPr lang="en-US" sz="1100" dirty="0" smtClean="0"/>
                        <a:t>Have more descriptive text on what it does (e.g., "Aggregate the sector data by:“</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rowSpan="2">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 not notice the overview chart. Do not have an intuitive sense of how to use it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Change the default time period from all to 1 year so that the blue region is more narrow</a:t>
                      </a:r>
                    </a:p>
                    <a:p>
                      <a:pPr marL="114300" indent="-114300">
                        <a:buFont typeface="Arial" panose="020B0604020202020204" pitchFamily="34" charset="0"/>
                        <a:buChar char="•"/>
                      </a:pPr>
                      <a:r>
                        <a:rPr lang="en-US" sz="1100" dirty="0" smtClean="0"/>
                        <a:t>Add a hover element to call attention to the overview functionality when the page loads for the first time</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vMerge="1">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600" b="1"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Confusion because the 1m and 3m zoom options are greyed out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r>
                        <a:rPr lang="en-US" sz="1100" dirty="0" smtClean="0"/>
                        <a:t>Get rid of 1m, 3m filter boxes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a16="http://schemas.microsoft.com/office/drawing/2014/main" xmlns="" val="1026776849"/>
                  </a:ext>
                </a:extLst>
              </a:tr>
              <a:tr h="562413">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don't have a good sense of what Filtering categories are composed of (e.g., Northeast, Services)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Add in the information buttons to have greater detail on what the data elements are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13965">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For US</a:t>
                      </a:r>
                      <a:r>
                        <a:rPr lang="en-US" sz="1100" b="0" kern="1200" baseline="0" dirty="0" smtClean="0">
                          <a:solidFill>
                            <a:schemeClr val="dk1"/>
                          </a:solidFill>
                          <a:latin typeface="Arial" panose="020B0604020202020204" pitchFamily="34" charset="0"/>
                          <a:ea typeface="+mn-ea"/>
                          <a:cs typeface="Arial" panose="020B0604020202020204" pitchFamily="34" charset="0"/>
                        </a:rPr>
                        <a:t> users, date entry format is awkward (YYYY-MM-DD)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Change the way dates are entered in the top right date entry box -- MM-DD-YYYY when you select the box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Company size button was not enabled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Leave out company size implementation until a later phase. It is more important to get the cuts we have easily usable, rather than adding more functionality.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6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(II)</a:t>
            </a:r>
            <a:br>
              <a:rPr lang="en-US" b="1" dirty="0" smtClean="0"/>
            </a:br>
            <a:r>
              <a:rPr lang="en-US" sz="2000" dirty="0" smtClean="0"/>
              <a:t>BLS Comparison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3809558"/>
              </p:ext>
            </p:extLst>
          </p:nvPr>
        </p:nvGraphicFramePr>
        <p:xfrm>
          <a:off x="304800" y="1219200"/>
          <a:ext cx="8610603" cy="5392692"/>
        </p:xfrm>
        <a:graphic>
          <a:graphicData uri="http://schemas.openxmlformats.org/drawingml/2006/table">
            <a:tbl>
              <a:tblPr firstRow="1" bandRow="1">
                <a:tableStyleId>{5C22544A-7EE6-4342-B048-85BDC9FD1C3A}</a:tableStyleId>
              </a:tblPr>
              <a:tblGrid>
                <a:gridCol w="1447803">
                  <a:extLst>
                    <a:ext uri="{9D8B030D-6E8A-4147-A177-3AD203B41FA5}">
                      <a16:colId xmlns:a16="http://schemas.microsoft.com/office/drawing/2014/main" xmlns="" val="20000"/>
                    </a:ext>
                  </a:extLst>
                </a:gridCol>
                <a:gridCol w="76200"/>
                <a:gridCol w="2743197">
                  <a:extLst>
                    <a:ext uri="{9D8B030D-6E8A-4147-A177-3AD203B41FA5}">
                      <a16:colId xmlns:a16="http://schemas.microsoft.com/office/drawing/2014/main" xmlns=""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879672">
                <a:tc rowSpan="3">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When</a:t>
                      </a:r>
                      <a:r>
                        <a:rPr lang="en-US" sz="1100" baseline="0" dirty="0" smtClean="0"/>
                        <a:t> the user entered </a:t>
                      </a:r>
                      <a:r>
                        <a:rPr lang="en-US" sz="1100" baseline="0" dirty="0" smtClean="0"/>
                        <a:t>dates to generate new </a:t>
                      </a:r>
                      <a:r>
                        <a:rPr lang="en-US" sz="1100" baseline="0" dirty="0" smtClean="0"/>
                        <a:t>time series line charts, the new charts were appended below the original </a:t>
                      </a:r>
                      <a:r>
                        <a:rPr lang="en-US" sz="1100" baseline="0" dirty="0" smtClean="0"/>
                        <a:t>charts. The user expected the original charts to be removed and replaced with new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When new dates are entered, ensure that the original</a:t>
                      </a:r>
                      <a:r>
                        <a:rPr lang="en-US" sz="1100" baseline="0" dirty="0" smtClean="0"/>
                        <a:t> charts are removed first in order to</a:t>
                      </a:r>
                      <a:r>
                        <a:rPr lang="en-US" sz="1100" dirty="0" smtClean="0"/>
                        <a:t> prevent</a:t>
                      </a:r>
                      <a:r>
                        <a:rPr lang="en-US" sz="1100" baseline="0" dirty="0" smtClean="0"/>
                        <a:t> refreshed chart from being </a:t>
                      </a:r>
                      <a:r>
                        <a:rPr lang="en-US" sz="1100" dirty="0" smtClean="0"/>
                        <a:t>appended below the original chart. </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22408">
                <a:tc vMerge="1">
                  <a:txBody>
                    <a:bodyPr/>
                    <a:lstStyle/>
                    <a:p>
                      <a:endParaRPr lang="en-US"/>
                    </a:p>
                  </a:txBody>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The user was unaware that the synchronized time series plots consisted of two charts.</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Reduce the size of each time series</a:t>
                      </a:r>
                      <a:r>
                        <a:rPr lang="en-US" sz="1100" baseline="0" dirty="0" smtClean="0"/>
                        <a:t> chart</a:t>
                      </a:r>
                      <a:r>
                        <a:rPr lang="en-US" sz="1100" dirty="0" smtClean="0"/>
                        <a:t> to ensure that they both</a:t>
                      </a:r>
                      <a:r>
                        <a:rPr lang="en-US" sz="1100" baseline="0" dirty="0" smtClean="0"/>
                        <a:t> fit on one </a:t>
                      </a:r>
                      <a:r>
                        <a:rPr lang="en-US" sz="1100" baseline="0" dirty="0" smtClean="0"/>
                        <a:t>page and that the user identifies both synchronized charts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seemed to take too long to identify the forms where he needed to enter dates in order to generate the visualizations and was unsure about what exactly the visualizations would display.</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Automatically</a:t>
                      </a:r>
                      <a:r>
                        <a:rPr lang="en-US" sz="1100" baseline="0" dirty="0" smtClean="0"/>
                        <a:t> load charts whenever the page is loaded, to enable the user to easily determine the aim of the visualization and allow for easier manipulation.</a:t>
                      </a:r>
                    </a:p>
                    <a:p>
                      <a:pPr marL="114300" indent="-114300">
                        <a:buFont typeface="Arial" panose="020B0604020202020204" pitchFamily="34" charset="0"/>
                        <a:buChar char="•"/>
                      </a:pPr>
                      <a:r>
                        <a:rPr lang="en-US" sz="1100" baseline="0" dirty="0" smtClean="0"/>
                        <a:t>Label charts more </a:t>
                      </a:r>
                      <a:r>
                        <a:rPr lang="en-US" sz="1100" baseline="0" dirty="0" smtClean="0"/>
                        <a:t>clearly and provide more detailed explanations for visualizations.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On the synchronized time series line</a:t>
                      </a:r>
                      <a:r>
                        <a:rPr lang="en-US" sz="1100" baseline="0" dirty="0" smtClean="0"/>
                        <a:t> charts, the tooltip for one of the series was missing.</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a:t>
                      </a:r>
                      <a:r>
                        <a:rPr lang="en-US" sz="1100" baseline="0" dirty="0" smtClean="0"/>
                        <a:t> the code to ensure that the tooltips for all series are displayed without affecting the synchronizing functionality of the </a:t>
                      </a:r>
                      <a:r>
                        <a:rPr lang="en-US" sz="1100" baseline="0" dirty="0" smtClean="0"/>
                        <a:t>time series visualization</a:t>
                      </a:r>
                      <a:r>
                        <a:rPr lang="en-US" sz="1100" baseline="0" dirty="0" smtClean="0"/>
                        <a:t>.</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a:t>
                      </a:r>
                      <a:r>
                        <a:rPr lang="en-US" sz="1100" baseline="0" dirty="0" smtClean="0"/>
                        <a:t> user suggested</a:t>
                      </a:r>
                      <a:r>
                        <a:rPr lang="en-US" sz="1100" dirty="0" smtClean="0"/>
                        <a:t> displaying whether or not a positive or negative bias is associated with the difference between ADP and BLS </a:t>
                      </a:r>
                      <a:r>
                        <a:rPr lang="en-US" sz="1100" dirty="0" smtClean="0"/>
                        <a:t>estimates</a:t>
                      </a:r>
                      <a:r>
                        <a:rPr lang="en-US" sz="1100" baseline="0" dirty="0" smtClean="0"/>
                        <a:t> </a:t>
                      </a:r>
                      <a:r>
                        <a:rPr lang="en-US" sz="1100" dirty="0" smtClean="0"/>
                        <a:t>for </a:t>
                      </a:r>
                      <a:r>
                        <a:rPr lang="en-US" sz="1100" dirty="0" smtClean="0"/>
                        <a:t>each month.</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On the column chart, </a:t>
                      </a:r>
                      <a:r>
                        <a:rPr lang="en-US" sz="1100" baseline="0" dirty="0" smtClean="0"/>
                        <a:t>display </a:t>
                      </a:r>
                      <a:r>
                        <a:rPr lang="en-US" sz="1100" baseline="0" dirty="0" smtClean="0"/>
                        <a:t>the count for the number of times the ADP </a:t>
                      </a:r>
                      <a:r>
                        <a:rPr lang="en-US" sz="1100" baseline="0" dirty="0" smtClean="0"/>
                        <a:t>was </a:t>
                      </a:r>
                      <a:r>
                        <a:rPr lang="en-US" sz="1100" baseline="0" dirty="0" smtClean="0"/>
                        <a:t>above or below the BLS estimate over the relevant time </a:t>
                      </a:r>
                      <a:r>
                        <a:rPr lang="en-US" sz="1100" baseline="0" dirty="0" smtClean="0"/>
                        <a:t>period </a:t>
                      </a:r>
                      <a:r>
                        <a:rPr lang="en-US" sz="1100" dirty="0" smtClean="0"/>
                        <a:t>in the tooltip for each month’s</a:t>
                      </a:r>
                      <a:r>
                        <a:rPr lang="en-US" sz="1100" baseline="0" dirty="0" smtClean="0"/>
                        <a:t> data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suggested a zoom option for the time series </a:t>
                      </a:r>
                      <a:r>
                        <a:rPr lang="en-US" sz="1100" dirty="0" smtClean="0"/>
                        <a:t>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At present, this is not a feasible change, as </a:t>
                      </a:r>
                      <a:r>
                        <a:rPr lang="en-US" sz="1100" dirty="0" smtClean="0"/>
                        <a:t>the </a:t>
                      </a:r>
                      <a:r>
                        <a:rPr lang="en-US" sz="1100" dirty="0" smtClean="0"/>
                        <a:t>date entry </a:t>
                      </a:r>
                      <a:r>
                        <a:rPr lang="en-US" sz="1100" dirty="0" smtClean="0"/>
                        <a:t>forms are used</a:t>
                      </a:r>
                      <a:r>
                        <a:rPr lang="en-US" sz="1100" baseline="0" dirty="0" smtClean="0"/>
                        <a:t> </a:t>
                      </a:r>
                      <a:r>
                        <a:rPr lang="en-US" sz="1100" dirty="0" smtClean="0"/>
                        <a:t>to perform calculations such as the correlation and mean absolute error over the specified time period.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solidFill>
                  <a:prstClr val="white"/>
                </a:solidFill>
              </a:rPr>
              <a:t>  </a:t>
            </a:r>
            <a:r>
              <a:rPr lang="en-US" sz="1200" b="1" dirty="0" smtClean="0">
                <a:solidFill>
                  <a:prstClr val="white"/>
                </a:solidFill>
              </a:rPr>
              <a:t>UX Testing</a:t>
            </a:r>
            <a:endParaRPr lang="en-US" sz="1200" b="1" dirty="0">
              <a:solidFill>
                <a:prstClr val="white"/>
              </a:solidFill>
            </a:endParaRPr>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76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normAutofit fontScale="90000"/>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684773" y="609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RR</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1752600" y="38100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3505200" y="41910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238864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0600" y="2438400"/>
            <a:ext cx="7162800" cy="2438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IN A SCREENSHOT; </a:t>
            </a:r>
          </a:p>
          <a:p>
            <a:pPr algn="ctr"/>
            <a:r>
              <a:rPr lang="en-US" dirty="0" smtClean="0"/>
              <a:t>We will Switch over to the demo at this point</a:t>
            </a:r>
            <a:endParaRPr lang="en-US" dirty="0"/>
          </a:p>
        </p:txBody>
      </p:sp>
    </p:spTree>
    <p:extLst>
      <p:ext uri="{BB962C8B-B14F-4D97-AF65-F5344CB8AC3E}">
        <p14:creationId xmlns:p14="http://schemas.microsoft.com/office/powerpoint/2010/main" val="42412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3200"/>
            <a:ext cx="914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APPENDIX</a:t>
            </a:r>
            <a:endParaRPr lang="en-US" sz="2400" b="1" dirty="0"/>
          </a:p>
        </p:txBody>
      </p:sp>
    </p:spTree>
    <p:extLst>
      <p:ext uri="{BB962C8B-B14F-4D97-AF65-F5344CB8AC3E}">
        <p14:creationId xmlns:p14="http://schemas.microsoft.com/office/powerpoint/2010/main" val="13879538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lstStyle/>
          <a:p>
            <a:r>
              <a:rPr lang="en-US" b="1" dirty="0" smtClean="0"/>
              <a:t>Testing uncovered a number of potential </a:t>
            </a:r>
            <a:br>
              <a:rPr lang="en-US" b="1" dirty="0" smtClean="0"/>
            </a:br>
            <a:r>
              <a:rPr lang="en-US" b="1" dirty="0" smtClean="0"/>
              <a:t>changes to improve the user experience</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778306271"/>
              </p:ext>
            </p:extLst>
          </p:nvPr>
        </p:nvGraphicFramePr>
        <p:xfrm>
          <a:off x="381000" y="1143000"/>
          <a:ext cx="8305800" cy="5334000"/>
        </p:xfrm>
        <a:graphic>
          <a:graphicData uri="http://schemas.openxmlformats.org/drawingml/2006/table">
            <a:tbl>
              <a:tblPr firstRow="1" bandRow="1">
                <a:tableStyleId>{5C22544A-7EE6-4342-B048-85BDC9FD1C3A}</a:tableStyleId>
              </a:tblPr>
              <a:tblGrid>
                <a:gridCol w="1143000"/>
                <a:gridCol w="3048000"/>
                <a:gridCol w="914400"/>
                <a:gridCol w="3200400"/>
              </a:tblGrid>
              <a:tr h="304800">
                <a:tc>
                  <a:txBody>
                    <a:bodyPr/>
                    <a:lstStyle/>
                    <a:p>
                      <a:pPr algn="ctr"/>
                      <a:r>
                        <a:rPr lang="en-US" sz="1200" dirty="0" smtClean="0">
                          <a:solidFill>
                            <a:schemeClr val="tx1"/>
                          </a:solidFill>
                        </a:rPr>
                        <a:t>Tool</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Observation / Learning</a:t>
                      </a:r>
                      <a:endParaRPr lang="en-US" sz="1200" dirty="0">
                        <a:solidFill>
                          <a:schemeClr val="tx1"/>
                        </a:solidFill>
                      </a:endParaRPr>
                    </a:p>
                  </a:txBody>
                  <a:tcPr anchor="ctr">
                    <a:lnR w="12700" cmpd="sng">
                      <a:noFill/>
                    </a:lnR>
                    <a:lnB w="28575" cap="flat" cmpd="sng" algn="ctr">
                      <a:solidFill>
                        <a:schemeClr val="accent1"/>
                      </a:solidFill>
                      <a:prstDash val="solid"/>
                      <a:round/>
                      <a:headEnd type="none" w="med" len="med"/>
                      <a:tailEnd type="none" w="med" len="med"/>
                    </a:lnB>
                    <a:noFill/>
                  </a:tcPr>
                </a:tc>
                <a:tc>
                  <a:txBody>
                    <a:bodyPr/>
                    <a:lstStyle/>
                    <a:p>
                      <a:pPr algn="ctr"/>
                      <a:endParaRPr lang="en-US" sz="1200" dirty="0">
                        <a:solidFill>
                          <a:schemeClr val="tx1"/>
                        </a:solidFill>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chemeClr val="tx1"/>
                          </a:solidFill>
                        </a:rPr>
                        <a:t>Changes</a:t>
                      </a:r>
                      <a:endParaRPr lang="en-US" sz="1200" dirty="0">
                        <a:solidFill>
                          <a:schemeClr val="tx1"/>
                        </a:solidFill>
                      </a:endParaRPr>
                    </a:p>
                  </a:txBody>
                  <a:tcPr anchor="ctr">
                    <a:lnL w="12700" cmpd="sng">
                      <a:noFill/>
                    </a:lnL>
                    <a:lnB w="28575" cap="flat" cmpd="sng" algn="ctr">
                      <a:solidFill>
                        <a:schemeClr val="accent1"/>
                      </a:solidFill>
                      <a:prstDash val="solid"/>
                      <a:round/>
                      <a:headEnd type="none" w="med" len="med"/>
                      <a:tailEnd type="none" w="med" len="med"/>
                    </a:lnB>
                    <a:noFill/>
                  </a:tcPr>
                </a:tc>
              </a:tr>
              <a:tr h="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R w="12700" cmpd="sng">
                      <a:noFill/>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L w="12700" cmpd="sng">
                      <a:noFill/>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 b="0" dirty="0">
                        <a:solidFill>
                          <a:schemeClr val="tx1"/>
                        </a:solidFill>
                      </a:endParaRPr>
                    </a:p>
                  </a:txBody>
                  <a:tcPr>
                    <a:lnL w="12700" cmpd="sng">
                      <a:noFill/>
                    </a:lnL>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867881">
                <a:tc rowSpan="3">
                  <a:txBody>
                    <a:bodyPr/>
                    <a:lstStyle/>
                    <a:p>
                      <a:r>
                        <a:rPr lang="en-US" sz="1200" b="1" dirty="0" smtClean="0">
                          <a:solidFill>
                            <a:schemeClr val="bg2"/>
                          </a:solidFill>
                        </a:rPr>
                        <a:t>Jobs</a:t>
                      </a:r>
                      <a:r>
                        <a:rPr lang="en-US" sz="1200" b="1" baseline="0" dirty="0" smtClean="0">
                          <a:solidFill>
                            <a:schemeClr val="bg2"/>
                          </a:solidFill>
                        </a:rPr>
                        <a:t> Explorer</a:t>
                      </a:r>
                      <a:endParaRPr lang="en-US" sz="1200" b="1" dirty="0">
                        <a:solidFill>
                          <a:schemeClr val="bg2"/>
                        </a:solidFill>
                      </a:endParaRPr>
                    </a:p>
                  </a:txBody>
                  <a:tcPr anchor="ct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0818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44922">
                <a:tc vMerge="1">
                  <a:txBody>
                    <a:bodyPr/>
                    <a:lstStyle/>
                    <a:p>
                      <a:endParaRPr lang="en-US" sz="12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918393">
                <a:tc rowSpan="3">
                  <a:txBody>
                    <a:bodyPr/>
                    <a:lstStyle/>
                    <a:p>
                      <a:r>
                        <a:rPr lang="en-US" sz="1200" b="1" dirty="0" smtClean="0">
                          <a:solidFill>
                            <a:schemeClr val="bg2"/>
                          </a:solidFill>
                        </a:rPr>
                        <a:t>BLS Comparison</a:t>
                      </a:r>
                      <a:endParaRPr lang="en-US" sz="1200" b="1" dirty="0">
                        <a:solidFill>
                          <a:schemeClr val="bg2"/>
                        </a:solidFill>
                      </a:endParaRPr>
                    </a:p>
                  </a:txBody>
                  <a:tcPr anchor="ctr">
                    <a:lnT w="28575" cap="flat" cmpd="sng" algn="ctr">
                      <a:solidFill>
                        <a:schemeClr val="bg1"/>
                      </a:solidFill>
                      <a:prstDash val="solid"/>
                      <a:round/>
                      <a:headEnd type="none" w="med" len="med"/>
                      <a:tailEnd type="none" w="med" len="med"/>
                    </a:lnT>
                    <a:solidFill>
                      <a:schemeClr val="accent1"/>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solidFill>
                        <a:schemeClr val="bg2">
                          <a:lumMod val="8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61991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17504">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tx1"/>
                          </a:solidFill>
                        </a:rPr>
                        <a:t>Lesson #3</a:t>
                      </a:r>
                      <a:endParaRPr lang="en-US" sz="1200" dirty="0">
                        <a:solidFill>
                          <a:schemeClr val="bg1">
                            <a:lumMod val="50000"/>
                          </a:schemeClr>
                        </a:solidFill>
                      </a:endParaRPr>
                    </a:p>
                  </a:txBody>
                  <a:tcPr>
                    <a:lnR w="12700" cmpd="sng">
                      <a:noFill/>
                    </a:lnR>
                    <a:lnT w="12700" cap="flat" cmpd="sng" algn="ctr">
                      <a:solidFill>
                        <a:schemeClr val="bg2">
                          <a:lumMod val="85000"/>
                        </a:schemeClr>
                      </a:solidFill>
                      <a:prstDash val="dash"/>
                      <a:round/>
                      <a:headEnd type="none" w="med" len="med"/>
                      <a:tailEnd type="none" w="med" len="med"/>
                    </a:lnT>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Isosceles Triangle 4"/>
          <p:cNvSpPr/>
          <p:nvPr/>
        </p:nvSpPr>
        <p:spPr>
          <a:xfrm rot="5400000">
            <a:off x="3962400" y="25146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3962400" y="51054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127222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the final presentation</a:t>
            </a:r>
            <a:endParaRPr lang="en-US" dirty="0"/>
          </a:p>
        </p:txBody>
      </p:sp>
      <p:sp>
        <p:nvSpPr>
          <p:cNvPr id="3" name="Text Placeholder 2"/>
          <p:cNvSpPr>
            <a:spLocks noGrp="1"/>
          </p:cNvSpPr>
          <p:nvPr>
            <p:ph type="body" sz="quarter" idx="15"/>
          </p:nvPr>
        </p:nvSpPr>
        <p:spPr>
          <a:xfrm>
            <a:off x="362901" y="1039228"/>
            <a:ext cx="8323899" cy="2084972"/>
          </a:xfrm>
        </p:spPr>
        <p:txBody>
          <a:bodyPr/>
          <a:lstStyle/>
          <a:p>
            <a:r>
              <a:rPr lang="en-US" dirty="0" smtClean="0"/>
              <a:t>Project Objective and Target Users (2 mins)</a:t>
            </a:r>
          </a:p>
          <a:p>
            <a:pPr lvl="1"/>
            <a:r>
              <a:rPr lang="en-US" dirty="0" smtClean="0"/>
              <a:t>what our project is about </a:t>
            </a:r>
          </a:p>
          <a:p>
            <a:pPr lvl="1"/>
            <a:r>
              <a:rPr lang="en-US" dirty="0" smtClean="0"/>
              <a:t>target users</a:t>
            </a:r>
          </a:p>
          <a:p>
            <a:pPr lvl="1"/>
            <a:r>
              <a:rPr lang="en-US" dirty="0" smtClean="0"/>
              <a:t>Our progress as of mid-term</a:t>
            </a:r>
          </a:p>
          <a:p>
            <a:r>
              <a:rPr lang="en-US" dirty="0"/>
              <a:t>Technology stack (and rationale) used to create end product (2 mins)</a:t>
            </a:r>
          </a:p>
          <a:p>
            <a:pPr lvl="1"/>
            <a:r>
              <a:rPr lang="en-US" dirty="0" err="1"/>
              <a:t>Balsamiq</a:t>
            </a:r>
            <a:r>
              <a:rPr lang="en-US" dirty="0"/>
              <a:t> for mockups</a:t>
            </a:r>
          </a:p>
          <a:p>
            <a:pPr lvl="1"/>
            <a:r>
              <a:rPr lang="en-US" dirty="0" err="1"/>
              <a:t>Highcharts</a:t>
            </a:r>
            <a:endParaRPr lang="en-US" dirty="0"/>
          </a:p>
          <a:p>
            <a:pPr lvl="1"/>
            <a:r>
              <a:rPr lang="en-US" dirty="0"/>
              <a:t>Flask</a:t>
            </a:r>
          </a:p>
          <a:p>
            <a:pPr lvl="1"/>
            <a:r>
              <a:rPr lang="en-US" dirty="0" err="1"/>
              <a:t>Pythonanywhere</a:t>
            </a:r>
            <a:r>
              <a:rPr lang="en-US" dirty="0"/>
              <a:t> to </a:t>
            </a:r>
            <a:r>
              <a:rPr lang="en-US" dirty="0" smtClean="0"/>
              <a:t>host</a:t>
            </a:r>
          </a:p>
          <a:p>
            <a:r>
              <a:rPr lang="en-US" dirty="0" smtClean="0"/>
              <a:t>Usability testing and prioritized changes (5 mins)</a:t>
            </a:r>
          </a:p>
          <a:p>
            <a:pPr lvl="1"/>
            <a:r>
              <a:rPr lang="en-US" dirty="0"/>
              <a:t>Users we talked </a:t>
            </a:r>
            <a:r>
              <a:rPr lang="en-US" dirty="0" smtClean="0"/>
              <a:t>to</a:t>
            </a:r>
          </a:p>
          <a:p>
            <a:pPr lvl="1"/>
            <a:r>
              <a:rPr lang="en-US" dirty="0" smtClean="0"/>
              <a:t>What we learned (details) and corresponding changes (conclusions) we made (5 mins)</a:t>
            </a:r>
          </a:p>
          <a:p>
            <a:pPr lvl="1"/>
            <a:r>
              <a:rPr lang="en-US" dirty="0" smtClean="0"/>
              <a:t>Show old version (from mid-term) with callouts showing what we changed)</a:t>
            </a:r>
          </a:p>
          <a:p>
            <a:r>
              <a:rPr lang="en-US" dirty="0" smtClean="0"/>
              <a:t>Demo of our visualization (6 mins)</a:t>
            </a:r>
          </a:p>
          <a:p>
            <a:pPr lvl="1"/>
            <a:r>
              <a:rPr lang="en-US" dirty="0" smtClean="0"/>
              <a:t>3 mins for each visualization</a:t>
            </a:r>
          </a:p>
        </p:txBody>
      </p:sp>
    </p:spTree>
    <p:extLst>
      <p:ext uri="{BB962C8B-B14F-4D97-AF65-F5344CB8AC3E}">
        <p14:creationId xmlns:p14="http://schemas.microsoft.com/office/powerpoint/2010/main" val="155737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8, 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5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91400" y="262128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
        <p:nvSpPr>
          <p:cNvPr id="23" name="Rectangle 22"/>
          <p:cNvSpPr/>
          <p:nvPr/>
        </p:nvSpPr>
        <p:spPr>
          <a:xfrm>
            <a:off x="7391400" y="387096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RR</a:t>
            </a:r>
            <a:endParaRPr lang="en-US" dirty="0">
              <a:solidFill>
                <a:schemeClr val="tx1"/>
              </a:solidFill>
            </a:endParaRPr>
          </a:p>
        </p:txBody>
      </p:sp>
      <p:sp>
        <p:nvSpPr>
          <p:cNvPr id="24" name="Rectangle 23"/>
          <p:cNvSpPr/>
          <p:nvPr/>
        </p:nvSpPr>
        <p:spPr>
          <a:xfrm>
            <a:off x="7391400" y="5181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 RR</a:t>
            </a:r>
            <a:endParaRPr lang="en-US" dirty="0">
              <a:solidFill>
                <a:schemeClr val="tx1"/>
              </a:solidFill>
            </a:endParaRPr>
          </a:p>
        </p:txBody>
      </p:sp>
      <p:sp>
        <p:nvSpPr>
          <p:cNvPr id="25" name="Rectangle 24"/>
          <p:cNvSpPr/>
          <p:nvPr/>
        </p:nvSpPr>
        <p:spPr>
          <a:xfrm>
            <a:off x="7391400" y="12954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t>
            </a:r>
            <a:endParaRPr lang="en-US" dirty="0">
              <a:solidFill>
                <a:schemeClr val="tx1"/>
              </a:solidFill>
            </a:endParaRPr>
          </a:p>
        </p:txBody>
      </p:sp>
    </p:spTree>
    <p:extLst>
      <p:ext uri="{BB962C8B-B14F-4D97-AF65-F5344CB8AC3E}">
        <p14:creationId xmlns:p14="http://schemas.microsoft.com/office/powerpoint/2010/main" val="231006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3200000" cy="1732064"/>
          </a:xfrm>
          <a:prstGeom prst="rect">
            <a:avLst/>
          </a:prstGeom>
          <a:noFill/>
          <a:ln>
            <a:noFill/>
          </a:ln>
        </p:spPr>
      </p:pic>
      <p:sp>
        <p:nvSpPr>
          <p:cNvPr id="11" name="TextBox 10"/>
          <p:cNvSpPr txBox="1"/>
          <p:nvPr/>
        </p:nvSpPr>
        <p:spPr>
          <a:xfrm>
            <a:off x="457200" y="3886200"/>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a:t>
            </a:r>
            <a:r>
              <a:rPr lang="en-US" sz="1600" dirty="0" smtClean="0"/>
              <a:t>angles:</a:t>
            </a:r>
            <a:endParaRPr lang="en-US" sz="1600" dirty="0" smtClean="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a:t>
            </a:r>
            <a:r>
              <a:rPr lang="en-US" sz="1600" dirty="0" smtClean="0"/>
              <a:t>visualization.</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smtClean="0">
                <a:solidFill>
                  <a:schemeClr val="accent1"/>
                </a:solidFill>
              </a:rPr>
              <a:t>power </a:t>
            </a:r>
            <a:r>
              <a:rPr lang="en-US" sz="1600" dirty="0"/>
              <a:t>of </a:t>
            </a:r>
            <a:r>
              <a:rPr lang="en-US" sz="1600" dirty="0" smtClean="0"/>
              <a:t>the ADP employment data in predicting the Bureau </a:t>
            </a:r>
            <a:r>
              <a:rPr lang="en-US" sz="1600" dirty="0"/>
              <a:t>of Labor Statistics </a:t>
            </a:r>
            <a:r>
              <a:rPr lang="en-US" sz="1600" dirty="0" smtClean="0"/>
              <a:t>employment data. </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3886742" cy="2209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91000"/>
            <a:ext cx="38862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746620019"/>
              </p:ext>
            </p:extLst>
          </p:nvPr>
        </p:nvGraphicFramePr>
        <p:xfrm>
          <a:off x="380997" y="1544316"/>
          <a:ext cx="8610603" cy="4399283"/>
        </p:xfrm>
        <a:graphic>
          <a:graphicData uri="http://schemas.openxmlformats.org/drawingml/2006/table">
            <a:tbl>
              <a:tblPr firstRow="1" bandRow="1">
                <a:tableStyleId>{5C22544A-7EE6-4342-B048-85BDC9FD1C3A}</a:tableStyleId>
              </a:tblPr>
              <a:tblGrid>
                <a:gridCol w="1447803">
                  <a:extLst>
                    <a:ext uri="{9D8B030D-6E8A-4147-A177-3AD203B41FA5}">
                      <a16:colId xmlns:a16="http://schemas.microsoft.com/office/drawing/2014/main" xmlns="" val="20000"/>
                    </a:ext>
                  </a:extLst>
                </a:gridCol>
                <a:gridCol w="76200"/>
                <a:gridCol w="1600200">
                  <a:extLst>
                    <a:ext uri="{9D8B030D-6E8A-4147-A177-3AD203B41FA5}">
                      <a16:colId xmlns:a16="http://schemas.microsoft.com/office/drawing/2014/main" xmlns=""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r>
                        <a:rPr lang="en-US" sz="1400" b="0" baseline="0" dirty="0" smtClean="0"/>
                        <a:t> / </a:t>
                      </a:r>
                      <a:r>
                        <a:rPr lang="en-US" sz="1400" b="0" baseline="0" dirty="0" err="1" smtClean="0"/>
                        <a:t>Highstock</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Pandas +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a16="http://schemas.microsoft.com/office/drawing/2014/main" xmlns=""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Add commentary</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p>
                      <a:pPr marL="512763" lvl="1" indent="-171450" algn="l" defTabSz="914400" rtl="0" eaLnBrk="1" latinLnBrk="0" hangingPunct="1">
                        <a:buFont typeface="Courier New" panose="02070309020205020404" pitchFamily="49" charset="0"/>
                        <a:buChar char="o"/>
                      </a:pPr>
                      <a:r>
                        <a:rPr lang="en-US" sz="1400" b="0" kern="1200" baseline="0" dirty="0" smtClean="0">
                          <a:solidFill>
                            <a:schemeClr val="dk1"/>
                          </a:solidFill>
                          <a:latin typeface="Arial" panose="020B0604020202020204" pitchFamily="34" charset="0"/>
                          <a:ea typeface="+mn-ea"/>
                          <a:cs typeface="Arial" panose="020B0604020202020204" pitchFamily="34" charset="0"/>
                        </a:rPr>
                        <a:t>Sub-bullet format</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Tree>
    <p:extLst>
      <p:ext uri="{BB962C8B-B14F-4D97-AF65-F5344CB8AC3E}">
        <p14:creationId xmlns:p14="http://schemas.microsoft.com/office/powerpoint/2010/main" val="345322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we talked to</a:t>
            </a:r>
            <a:endParaRPr lang="en-US" b="1" dirty="0"/>
          </a:p>
        </p:txBody>
      </p:sp>
      <p:sp>
        <p:nvSpPr>
          <p:cNvPr id="3" name="Text Placeholder 2"/>
          <p:cNvSpPr>
            <a:spLocks noGrp="1"/>
          </p:cNvSpPr>
          <p:nvPr>
            <p:ph type="body" sz="quarter" idx="15"/>
          </p:nvPr>
        </p:nvSpPr>
        <p:spPr>
          <a:xfrm>
            <a:off x="4572000" y="1066800"/>
            <a:ext cx="4186254" cy="4495800"/>
          </a:xfrm>
        </p:spPr>
        <p:txBody>
          <a:bodyPr/>
          <a:lstStyle/>
          <a:p>
            <a:r>
              <a:rPr lang="en-US" dirty="0" smtClean="0"/>
              <a:t>Initial Discussions with</a:t>
            </a:r>
            <a:r>
              <a:rPr lang="en-US" dirty="0" smtClean="0"/>
              <a:t>:</a:t>
            </a:r>
          </a:p>
          <a:p>
            <a:endParaRPr lang="en-US" dirty="0" smtClean="0"/>
          </a:p>
          <a:p>
            <a:pPr marL="0" indent="0">
              <a:buNone/>
            </a:pPr>
            <a:r>
              <a:rPr lang="en-US" b="0" dirty="0" smtClean="0"/>
              <a:t>- US Economist</a:t>
            </a:r>
          </a:p>
          <a:p>
            <a:pPr marL="0" indent="0">
              <a:buNone/>
            </a:pPr>
            <a:r>
              <a:rPr lang="en-US" b="0" dirty="0" smtClean="0"/>
              <a:t>- Global Macro Strategist</a:t>
            </a:r>
          </a:p>
          <a:p>
            <a:pPr marL="0" indent="0">
              <a:buNone/>
            </a:pPr>
            <a:r>
              <a:rPr lang="en-US" b="0" dirty="0" smtClean="0"/>
              <a:t>- Interest Rate Strategist</a:t>
            </a:r>
          </a:p>
          <a:p>
            <a:pPr marL="0" indent="0">
              <a:buNone/>
            </a:pPr>
            <a:endParaRPr lang="en-US" b="0" dirty="0" smtClean="0"/>
          </a:p>
          <a:p>
            <a:pPr marL="0" indent="0">
              <a:buNone/>
            </a:pPr>
            <a:r>
              <a:rPr lang="en-US" b="0" dirty="0" smtClean="0"/>
              <a:t>Main </a:t>
            </a:r>
            <a:r>
              <a:rPr lang="en-US" b="0" dirty="0" smtClean="0"/>
              <a:t>Takeaways: 1) Main use of ADP is to predict the BLS payrolls estimate. 2) Useful to know </a:t>
            </a:r>
            <a:r>
              <a:rPr lang="en-US" b="0" dirty="0" smtClean="0"/>
              <a:t>how the </a:t>
            </a:r>
            <a:r>
              <a:rPr lang="en-US" b="0" dirty="0" smtClean="0"/>
              <a:t>difference between the ADP and BLS </a:t>
            </a:r>
            <a:r>
              <a:rPr lang="en-US" b="0" dirty="0" smtClean="0"/>
              <a:t>estimates changes </a:t>
            </a:r>
            <a:r>
              <a:rPr lang="en-US" b="0" dirty="0" smtClean="0"/>
              <a:t>over time.</a:t>
            </a:r>
          </a:p>
          <a:p>
            <a:pPr marL="0" indent="0">
              <a:buNone/>
            </a:pPr>
            <a:endParaRPr lang="en-US" b="0" dirty="0"/>
          </a:p>
          <a:p>
            <a:pPr>
              <a:buFont typeface="Wingdings" charset="2"/>
              <a:buChar char="§"/>
            </a:pPr>
            <a:r>
              <a:rPr lang="en-US" dirty="0" smtClean="0"/>
              <a:t>User Testing</a:t>
            </a:r>
            <a:r>
              <a:rPr lang="en-US" dirty="0" smtClean="0"/>
              <a:t>:</a:t>
            </a:r>
          </a:p>
          <a:p>
            <a:pPr marL="0" indent="0">
              <a:buNone/>
            </a:pPr>
            <a:endParaRPr lang="en-US" dirty="0" smtClean="0"/>
          </a:p>
          <a:p>
            <a:pPr marL="0" indent="0">
              <a:buNone/>
            </a:pPr>
            <a:r>
              <a:rPr lang="en-US" b="0" dirty="0" smtClean="0"/>
              <a:t>- Global </a:t>
            </a:r>
            <a:r>
              <a:rPr lang="en-US" b="0" dirty="0"/>
              <a:t>Macro </a:t>
            </a:r>
            <a:r>
              <a:rPr lang="en-US" b="0" dirty="0" smtClean="0"/>
              <a:t>Strategist</a:t>
            </a:r>
          </a:p>
          <a:p>
            <a:pPr marL="0" indent="0">
              <a:buNone/>
            </a:pPr>
            <a:endParaRPr lang="en-US" b="0" dirty="0"/>
          </a:p>
          <a:p>
            <a:pPr marL="0" indent="0">
              <a:buNone/>
            </a:pPr>
            <a:r>
              <a:rPr lang="en-US" b="0" dirty="0" smtClean="0"/>
              <a:t>Main Takeaway: The visualization comparing the </a:t>
            </a:r>
            <a:r>
              <a:rPr lang="en-US" b="0" dirty="0" smtClean="0"/>
              <a:t>difference </a:t>
            </a:r>
            <a:r>
              <a:rPr lang="en-US" b="0" dirty="0" smtClean="0"/>
              <a:t>between the ADP and BLS payroll estimates </a:t>
            </a:r>
            <a:r>
              <a:rPr lang="en-US" b="0" dirty="0" smtClean="0"/>
              <a:t>by month </a:t>
            </a:r>
            <a:r>
              <a:rPr lang="en-US" b="0" dirty="0" smtClean="0"/>
              <a:t>w</a:t>
            </a:r>
            <a:r>
              <a:rPr lang="en-US" b="0" dirty="0" smtClean="0"/>
              <a:t>as deemed most useful</a:t>
            </a:r>
            <a:r>
              <a:rPr lang="en-US" b="0" dirty="0" smtClean="0"/>
              <a:t>.</a:t>
            </a:r>
          </a:p>
          <a:p>
            <a:pPr marL="0" indent="0">
              <a:buNone/>
            </a:pPr>
            <a:endParaRPr lang="en-US" b="0" dirty="0"/>
          </a:p>
          <a:p>
            <a:pPr marL="0" indent="0">
              <a:buNone/>
            </a:pPr>
            <a:endParaRPr lang="en-US" b="0"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620000"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cxnSp>
        <p:nvCxnSpPr>
          <p:cNvPr id="7" name="Straight Connector 6"/>
          <p:cNvCxnSpPr/>
          <p:nvPr/>
        </p:nvCxnSpPr>
        <p:spPr>
          <a:xfrm>
            <a:off x="4572000" y="1066800"/>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 y="1066800"/>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ColumnHeader"/>
          <p:cNvSpPr>
            <a:spLocks noChangeArrowheads="1"/>
          </p:cNvSpPr>
          <p:nvPr/>
        </p:nvSpPr>
        <p:spPr bwMode="gray">
          <a:xfrm>
            <a:off x="381000" y="685800"/>
            <a:ext cx="3009900" cy="400110"/>
          </a:xfrm>
          <a:prstGeom prst="rect">
            <a:avLst/>
          </a:prstGeom>
          <a:no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sp>
        <p:nvSpPr>
          <p:cNvPr id="12" name="ColumnHeader"/>
          <p:cNvSpPr>
            <a:spLocks noChangeArrowheads="1"/>
          </p:cNvSpPr>
          <p:nvPr/>
        </p:nvSpPr>
        <p:spPr bwMode="gray">
          <a:xfrm>
            <a:off x="4953000" y="685800"/>
            <a:ext cx="3009900" cy="400110"/>
          </a:xfrm>
          <a:prstGeom prst="rect">
            <a:avLst/>
          </a:prstGeom>
          <a:no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ADP/BLS</a:t>
            </a:r>
            <a:endParaRPr lang="en-US" sz="1400" b="1" dirty="0">
              <a:solidFill>
                <a:srgbClr val="000000"/>
              </a:solidFill>
            </a:endParaRPr>
          </a:p>
        </p:txBody>
      </p:sp>
    </p:spTree>
    <p:extLst>
      <p:ext uri="{BB962C8B-B14F-4D97-AF65-F5344CB8AC3E}">
        <p14:creationId xmlns:p14="http://schemas.microsoft.com/office/powerpoint/2010/main" val="2734341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7b3ff3641316fb4359529&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5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14611</TotalTime>
  <Words>1793</Words>
  <Application>Microsoft Macintosh PowerPoint</Application>
  <PresentationFormat>On-screen Show (4:3)</PresentationFormat>
  <Paragraphs>238</Paragraphs>
  <Slides>16</Slides>
  <Notes>0</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16</vt:i4>
      </vt:variant>
    </vt:vector>
  </HeadingPairs>
  <TitlesOfParts>
    <vt:vector size="27" baseType="lpstr">
      <vt:lpstr>130_Blank</vt:lpstr>
      <vt:lpstr>151007 - ADP_PPT+Presentation+4x3</vt:lpstr>
      <vt:lpstr>1_Blank</vt:lpstr>
      <vt:lpstr>26_Blank</vt:lpstr>
      <vt:lpstr>131_Blank</vt:lpstr>
      <vt:lpstr>Blue Color Palette</vt:lpstr>
      <vt:lpstr>132_Blank</vt:lpstr>
      <vt:lpstr>133_Blank</vt:lpstr>
      <vt:lpstr>134_Blank</vt:lpstr>
      <vt:lpstr>135_Blank</vt:lpstr>
      <vt:lpstr>think-cell Slide</vt:lpstr>
      <vt:lpstr>PowerPoint Presentation</vt:lpstr>
      <vt:lpstr>Outline for the final presentation</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Who we talked to</vt:lpstr>
      <vt:lpstr>Testing uncovered a number changes (I) Jobs Explorer MoSCoW prioritization</vt:lpstr>
      <vt:lpstr>Testing uncovered a number changes (II) BLS Comparison MoSCoW prioritization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lpstr>PowerPoint Presentation</vt:lpstr>
      <vt:lpstr>Testing uncovered a number of potential  changes to improve the user experience</vt:lpstr>
    </vt:vector>
  </TitlesOfParts>
  <Company>Automatic Data Processing,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Roiana Reid</cp:lastModifiedBy>
  <cp:revision>185</cp:revision>
  <cp:lastPrinted>2016-03-28T14:00:06Z</cp:lastPrinted>
  <dcterms:created xsi:type="dcterms:W3CDTF">2016-03-23T12:38:49Z</dcterms:created>
  <dcterms:modified xsi:type="dcterms:W3CDTF">2016-08-11T00:30:15Z</dcterms:modified>
</cp:coreProperties>
</file>